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6" r:id="rId1"/>
  </p:sldMasterIdLst>
  <p:notesMasterIdLst>
    <p:notesMasterId r:id="rId9"/>
  </p:notesMasterIdLst>
  <p:sldIdLst>
    <p:sldId id="258" r:id="rId2"/>
    <p:sldId id="259" r:id="rId3"/>
    <p:sldId id="256" r:id="rId4"/>
    <p:sldId id="257"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04" autoAdjust="0"/>
    <p:restoredTop sz="77716" autoAdjust="0"/>
  </p:normalViewPr>
  <p:slideViewPr>
    <p:cSldViewPr snapToGrid="0">
      <p:cViewPr varScale="1">
        <p:scale>
          <a:sx n="56" d="100"/>
          <a:sy n="56" d="100"/>
        </p:scale>
        <p:origin x="1176" y="72"/>
      </p:cViewPr>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svg"/><Relationship Id="rId1"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a:alpha val="0"/>
      </a:schemeClr>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46EFF6-31BD-407C-AEFF-20BB2FC497CF}" type="doc">
      <dgm:prSet loTypeId="urn:microsoft.com/office/officeart/2018/2/layout/IconLabelList" loCatId="icon" qsTypeId="urn:microsoft.com/office/officeart/2005/8/quickstyle/simple1" qsCatId="simple" csTypeId="urn:microsoft.com/office/officeart/2018/5/colors/Iconchunking_neutralbg_colorful2" csCatId="colorful" phldr="1"/>
      <dgm:spPr/>
      <dgm:t>
        <a:bodyPr/>
        <a:lstStyle/>
        <a:p>
          <a:endParaRPr lang="en-US"/>
        </a:p>
      </dgm:t>
    </dgm:pt>
    <dgm:pt modelId="{82562CE8-BEFF-4CBE-A044-F043D4E9B56F}">
      <dgm:prSet/>
      <dgm:spPr/>
      <dgm:t>
        <a:bodyPr/>
        <a:lstStyle/>
        <a:p>
          <a:r>
            <a:rPr lang="nl-NL"/>
            <a:t>Akkerbouwers </a:t>
          </a:r>
          <a:endParaRPr lang="en-US"/>
        </a:p>
      </dgm:t>
    </dgm:pt>
    <dgm:pt modelId="{C231BC3F-D028-48A7-90DE-FBC908EB5D89}" type="parTrans" cxnId="{5EF006B4-7EE6-4EE6-9185-CFBD9986B7D5}">
      <dgm:prSet/>
      <dgm:spPr/>
      <dgm:t>
        <a:bodyPr/>
        <a:lstStyle/>
        <a:p>
          <a:endParaRPr lang="en-US"/>
        </a:p>
      </dgm:t>
    </dgm:pt>
    <dgm:pt modelId="{661912EB-61BB-4C2E-84C7-597A23BE3AF2}" type="sibTrans" cxnId="{5EF006B4-7EE6-4EE6-9185-CFBD9986B7D5}">
      <dgm:prSet/>
      <dgm:spPr/>
      <dgm:t>
        <a:bodyPr/>
        <a:lstStyle/>
        <a:p>
          <a:endParaRPr lang="en-US"/>
        </a:p>
      </dgm:t>
    </dgm:pt>
    <dgm:pt modelId="{995A7D00-DDA9-4FF7-8AB8-5897AD24101F}">
      <dgm:prSet/>
      <dgm:spPr/>
      <dgm:t>
        <a:bodyPr/>
        <a:lstStyle/>
        <a:p>
          <a:r>
            <a:rPr lang="nl-NL"/>
            <a:t>Afnemers </a:t>
          </a:r>
          <a:endParaRPr lang="en-US"/>
        </a:p>
      </dgm:t>
    </dgm:pt>
    <dgm:pt modelId="{235413F5-48F9-43F6-AB96-13A37CCC546F}" type="parTrans" cxnId="{C73A409B-DAA4-441E-8E4F-4EEF4B5D5FC6}">
      <dgm:prSet/>
      <dgm:spPr/>
      <dgm:t>
        <a:bodyPr/>
        <a:lstStyle/>
        <a:p>
          <a:endParaRPr lang="en-US"/>
        </a:p>
      </dgm:t>
    </dgm:pt>
    <dgm:pt modelId="{EE9156B5-4CA7-4EFE-8463-DAC3DE5523D7}" type="sibTrans" cxnId="{C73A409B-DAA4-441E-8E4F-4EEF4B5D5FC6}">
      <dgm:prSet/>
      <dgm:spPr/>
      <dgm:t>
        <a:bodyPr/>
        <a:lstStyle/>
        <a:p>
          <a:endParaRPr lang="en-US"/>
        </a:p>
      </dgm:t>
    </dgm:pt>
    <dgm:pt modelId="{BD1807D2-9F90-4C76-BEFE-9F6FA1A0E83B}" type="pres">
      <dgm:prSet presAssocID="{CB46EFF6-31BD-407C-AEFF-20BB2FC497CF}" presName="root" presStyleCnt="0">
        <dgm:presLayoutVars>
          <dgm:dir/>
          <dgm:resizeHandles val="exact"/>
        </dgm:presLayoutVars>
      </dgm:prSet>
      <dgm:spPr/>
    </dgm:pt>
    <dgm:pt modelId="{B1462337-A388-49D4-BE92-432663ABDBEE}" type="pres">
      <dgm:prSet presAssocID="{82562CE8-BEFF-4CBE-A044-F043D4E9B56F}" presName="compNode" presStyleCnt="0"/>
      <dgm:spPr/>
    </dgm:pt>
    <dgm:pt modelId="{882350AB-9420-443E-ABF2-B522F1717901}" type="pres">
      <dgm:prSet presAssocID="{82562CE8-BEFF-4CBE-A044-F043D4E9B56F}"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Wind Chime"/>
        </a:ext>
      </dgm:extLst>
    </dgm:pt>
    <dgm:pt modelId="{FC5BCE76-D656-477E-AE7F-2ADA967FF9DB}" type="pres">
      <dgm:prSet presAssocID="{82562CE8-BEFF-4CBE-A044-F043D4E9B56F}" presName="spaceRect" presStyleCnt="0"/>
      <dgm:spPr/>
    </dgm:pt>
    <dgm:pt modelId="{496AF57B-FC31-4139-B693-D26FF977D062}" type="pres">
      <dgm:prSet presAssocID="{82562CE8-BEFF-4CBE-A044-F043D4E9B56F}" presName="textRect" presStyleLbl="revTx" presStyleIdx="0" presStyleCnt="2">
        <dgm:presLayoutVars>
          <dgm:chMax val="1"/>
          <dgm:chPref val="1"/>
        </dgm:presLayoutVars>
      </dgm:prSet>
      <dgm:spPr/>
    </dgm:pt>
    <dgm:pt modelId="{F4C27B9A-523F-4AEB-929A-5D983CD9BC30}" type="pres">
      <dgm:prSet presAssocID="{661912EB-61BB-4C2E-84C7-597A23BE3AF2}" presName="sibTrans" presStyleCnt="0"/>
      <dgm:spPr/>
    </dgm:pt>
    <dgm:pt modelId="{CE5D2AE3-BDAD-4F20-8B81-FD922FB7ABA8}" type="pres">
      <dgm:prSet presAssocID="{995A7D00-DDA9-4FF7-8AB8-5897AD24101F}" presName="compNode" presStyleCnt="0"/>
      <dgm:spPr/>
    </dgm:pt>
    <dgm:pt modelId="{DFAF3C1A-BEC6-4F79-8261-5EEB3C7B1959}" type="pres">
      <dgm:prSet presAssocID="{995A7D00-DDA9-4FF7-8AB8-5897AD24101F}"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arget Audience"/>
        </a:ext>
      </dgm:extLst>
    </dgm:pt>
    <dgm:pt modelId="{E46404BD-535F-4BEA-B821-E01EA7D286F0}" type="pres">
      <dgm:prSet presAssocID="{995A7D00-DDA9-4FF7-8AB8-5897AD24101F}" presName="spaceRect" presStyleCnt="0"/>
      <dgm:spPr/>
    </dgm:pt>
    <dgm:pt modelId="{3AA02A06-3CA5-4748-AF07-B6A82E5F430A}" type="pres">
      <dgm:prSet presAssocID="{995A7D00-DDA9-4FF7-8AB8-5897AD24101F}" presName="textRect" presStyleLbl="revTx" presStyleIdx="1" presStyleCnt="2">
        <dgm:presLayoutVars>
          <dgm:chMax val="1"/>
          <dgm:chPref val="1"/>
        </dgm:presLayoutVars>
      </dgm:prSet>
      <dgm:spPr/>
    </dgm:pt>
  </dgm:ptLst>
  <dgm:cxnLst>
    <dgm:cxn modelId="{7A61173A-7BA9-46BD-B139-894C6B75A744}" type="presOf" srcId="{CB46EFF6-31BD-407C-AEFF-20BB2FC497CF}" destId="{BD1807D2-9F90-4C76-BEFE-9F6FA1A0E83B}" srcOrd="0" destOrd="0" presId="urn:microsoft.com/office/officeart/2018/2/layout/IconLabelList"/>
    <dgm:cxn modelId="{128DB972-D116-4B9E-81C5-5A1DD1DAC697}" type="presOf" srcId="{82562CE8-BEFF-4CBE-A044-F043D4E9B56F}" destId="{496AF57B-FC31-4139-B693-D26FF977D062}" srcOrd="0" destOrd="0" presId="urn:microsoft.com/office/officeart/2018/2/layout/IconLabelList"/>
    <dgm:cxn modelId="{C73A409B-DAA4-441E-8E4F-4EEF4B5D5FC6}" srcId="{CB46EFF6-31BD-407C-AEFF-20BB2FC497CF}" destId="{995A7D00-DDA9-4FF7-8AB8-5897AD24101F}" srcOrd="1" destOrd="0" parTransId="{235413F5-48F9-43F6-AB96-13A37CCC546F}" sibTransId="{EE9156B5-4CA7-4EFE-8463-DAC3DE5523D7}"/>
    <dgm:cxn modelId="{5EF006B4-7EE6-4EE6-9185-CFBD9986B7D5}" srcId="{CB46EFF6-31BD-407C-AEFF-20BB2FC497CF}" destId="{82562CE8-BEFF-4CBE-A044-F043D4E9B56F}" srcOrd="0" destOrd="0" parTransId="{C231BC3F-D028-48A7-90DE-FBC908EB5D89}" sibTransId="{661912EB-61BB-4C2E-84C7-597A23BE3AF2}"/>
    <dgm:cxn modelId="{CD808EEF-259B-4E73-A080-2B4C5390784C}" type="presOf" srcId="{995A7D00-DDA9-4FF7-8AB8-5897AD24101F}" destId="{3AA02A06-3CA5-4748-AF07-B6A82E5F430A}" srcOrd="0" destOrd="0" presId="urn:microsoft.com/office/officeart/2018/2/layout/IconLabelList"/>
    <dgm:cxn modelId="{DCA1D09C-A1ED-4FC3-B92A-C796A368D077}" type="presParOf" srcId="{BD1807D2-9F90-4C76-BEFE-9F6FA1A0E83B}" destId="{B1462337-A388-49D4-BE92-432663ABDBEE}" srcOrd="0" destOrd="0" presId="urn:microsoft.com/office/officeart/2018/2/layout/IconLabelList"/>
    <dgm:cxn modelId="{78BF5D0A-0467-4E54-BE26-E067100F1D74}" type="presParOf" srcId="{B1462337-A388-49D4-BE92-432663ABDBEE}" destId="{882350AB-9420-443E-ABF2-B522F1717901}" srcOrd="0" destOrd="0" presId="urn:microsoft.com/office/officeart/2018/2/layout/IconLabelList"/>
    <dgm:cxn modelId="{DFFAAA3C-A99B-4DC2-9901-230EC62429A1}" type="presParOf" srcId="{B1462337-A388-49D4-BE92-432663ABDBEE}" destId="{FC5BCE76-D656-477E-AE7F-2ADA967FF9DB}" srcOrd="1" destOrd="0" presId="urn:microsoft.com/office/officeart/2018/2/layout/IconLabelList"/>
    <dgm:cxn modelId="{2BFEB3AD-A02D-4F27-8AE4-A930A117C397}" type="presParOf" srcId="{B1462337-A388-49D4-BE92-432663ABDBEE}" destId="{496AF57B-FC31-4139-B693-D26FF977D062}" srcOrd="2" destOrd="0" presId="urn:microsoft.com/office/officeart/2018/2/layout/IconLabelList"/>
    <dgm:cxn modelId="{6AC6C994-F310-4A25-A170-D309D84F7C7A}" type="presParOf" srcId="{BD1807D2-9F90-4C76-BEFE-9F6FA1A0E83B}" destId="{F4C27B9A-523F-4AEB-929A-5D983CD9BC30}" srcOrd="1" destOrd="0" presId="urn:microsoft.com/office/officeart/2018/2/layout/IconLabelList"/>
    <dgm:cxn modelId="{4904A690-AC16-4F7C-A17D-2975739B139A}" type="presParOf" srcId="{BD1807D2-9F90-4C76-BEFE-9F6FA1A0E83B}" destId="{CE5D2AE3-BDAD-4F20-8B81-FD922FB7ABA8}" srcOrd="2" destOrd="0" presId="urn:microsoft.com/office/officeart/2018/2/layout/IconLabelList"/>
    <dgm:cxn modelId="{9CA6F87B-4628-4B41-8D57-0C208D1B983B}" type="presParOf" srcId="{CE5D2AE3-BDAD-4F20-8B81-FD922FB7ABA8}" destId="{DFAF3C1A-BEC6-4F79-8261-5EEB3C7B1959}" srcOrd="0" destOrd="0" presId="urn:microsoft.com/office/officeart/2018/2/layout/IconLabelList"/>
    <dgm:cxn modelId="{69815F86-3080-42E6-A04C-210CC0F08437}" type="presParOf" srcId="{CE5D2AE3-BDAD-4F20-8B81-FD922FB7ABA8}" destId="{E46404BD-535F-4BEA-B821-E01EA7D286F0}" srcOrd="1" destOrd="0" presId="urn:microsoft.com/office/officeart/2018/2/layout/IconLabelList"/>
    <dgm:cxn modelId="{937A7C44-A0ED-4CA4-BEDA-AEA04B1CE392}" type="presParOf" srcId="{CE5D2AE3-BDAD-4F20-8B81-FD922FB7ABA8}" destId="{3AA02A06-3CA5-4748-AF07-B6A82E5F430A}"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2350AB-9420-443E-ABF2-B522F1717901}">
      <dsp:nvSpPr>
        <dsp:cNvPr id="0" name=""/>
        <dsp:cNvSpPr/>
      </dsp:nvSpPr>
      <dsp:spPr>
        <a:xfrm>
          <a:off x="1299066" y="479565"/>
          <a:ext cx="1944000" cy="1944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96AF57B-FC31-4139-B693-D26FF977D062}">
      <dsp:nvSpPr>
        <dsp:cNvPr id="0" name=""/>
        <dsp:cNvSpPr/>
      </dsp:nvSpPr>
      <dsp:spPr>
        <a:xfrm>
          <a:off x="111066" y="2893916"/>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2222500">
            <a:lnSpc>
              <a:spcPct val="90000"/>
            </a:lnSpc>
            <a:spcBef>
              <a:spcPct val="0"/>
            </a:spcBef>
            <a:spcAft>
              <a:spcPct val="35000"/>
            </a:spcAft>
            <a:buNone/>
          </a:pPr>
          <a:r>
            <a:rPr lang="nl-NL" sz="5000" kern="1200"/>
            <a:t>Akkerbouwers </a:t>
          </a:r>
          <a:endParaRPr lang="en-US" sz="5000" kern="1200"/>
        </a:p>
      </dsp:txBody>
      <dsp:txXfrm>
        <a:off x="111066" y="2893916"/>
        <a:ext cx="4320000" cy="720000"/>
      </dsp:txXfrm>
    </dsp:sp>
    <dsp:sp modelId="{DFAF3C1A-BEC6-4F79-8261-5EEB3C7B1959}">
      <dsp:nvSpPr>
        <dsp:cNvPr id="0" name=""/>
        <dsp:cNvSpPr/>
      </dsp:nvSpPr>
      <dsp:spPr>
        <a:xfrm>
          <a:off x="6375066" y="479565"/>
          <a:ext cx="1944000" cy="1944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AA02A06-3CA5-4748-AF07-B6A82E5F430A}">
      <dsp:nvSpPr>
        <dsp:cNvPr id="0" name=""/>
        <dsp:cNvSpPr/>
      </dsp:nvSpPr>
      <dsp:spPr>
        <a:xfrm>
          <a:off x="5187066" y="2893916"/>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2222500">
            <a:lnSpc>
              <a:spcPct val="90000"/>
            </a:lnSpc>
            <a:spcBef>
              <a:spcPct val="0"/>
            </a:spcBef>
            <a:spcAft>
              <a:spcPct val="35000"/>
            </a:spcAft>
            <a:buNone/>
          </a:pPr>
          <a:r>
            <a:rPr lang="nl-NL" sz="5000" kern="1200"/>
            <a:t>Afnemers </a:t>
          </a:r>
          <a:endParaRPr lang="en-US" sz="5000" kern="1200"/>
        </a:p>
      </dsp:txBody>
      <dsp:txXfrm>
        <a:off x="5187066" y="2893916"/>
        <a:ext cx="4320000"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4ABCE1-381B-4415-8DA1-924011A6A725}" type="datetimeFigureOut">
              <a:rPr lang="nl-NL" smtClean="0"/>
              <a:t>19-3-2020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227B68-69D0-4A62-9651-508E614A55BD}" type="slidenum">
              <a:rPr lang="nl-NL" smtClean="0"/>
              <a:t>‹nr.›</a:t>
            </a:fld>
            <a:endParaRPr lang="nl-NL"/>
          </a:p>
        </p:txBody>
      </p:sp>
    </p:spTree>
    <p:extLst>
      <p:ext uri="{BB962C8B-B14F-4D97-AF65-F5344CB8AC3E}">
        <p14:creationId xmlns:p14="http://schemas.microsoft.com/office/powerpoint/2010/main" val="3597986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Hallo wij hebben de VVAK als keurmerk gekozen. Het staat voor voedsel- en voederveiligheid akkerbouw. Dus het is een keurmerk vooral bestemd voor de akkerbouwers. </a:t>
            </a:r>
          </a:p>
          <a:p>
            <a:endParaRPr lang="nl-NL" dirty="0"/>
          </a:p>
        </p:txBody>
      </p:sp>
      <p:sp>
        <p:nvSpPr>
          <p:cNvPr id="4" name="Tijdelijke aanduiding voor dianummer 3"/>
          <p:cNvSpPr>
            <a:spLocks noGrp="1"/>
          </p:cNvSpPr>
          <p:nvPr>
            <p:ph type="sldNum" sz="quarter" idx="5"/>
          </p:nvPr>
        </p:nvSpPr>
        <p:spPr/>
        <p:txBody>
          <a:bodyPr/>
          <a:lstStyle/>
          <a:p>
            <a:fld id="{3F227B68-69D0-4A62-9651-508E614A55BD}" type="slidenum">
              <a:rPr lang="nl-NL" smtClean="0"/>
              <a:t>1</a:t>
            </a:fld>
            <a:endParaRPr lang="nl-NL"/>
          </a:p>
        </p:txBody>
      </p:sp>
    </p:spTree>
    <p:extLst>
      <p:ext uri="{BB962C8B-B14F-4D97-AF65-F5344CB8AC3E}">
        <p14:creationId xmlns:p14="http://schemas.microsoft.com/office/powerpoint/2010/main" val="34709588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beheerder van VVAK is het Akkerbouw Certificeringsoverleg, waarin de telers, afnemers (VAVI/BO Akkerbouw/AVEBE/Suiker Unie/NAO en </a:t>
            </a:r>
            <a:r>
              <a:rPr lang="nl-NL" dirty="0" err="1"/>
              <a:t>Vigef</a:t>
            </a:r>
            <a:r>
              <a:rPr lang="nl-NL" dirty="0"/>
              <a:t>), kwekers en loonwerkers (</a:t>
            </a:r>
            <a:r>
              <a:rPr lang="nl-NL" dirty="0" err="1"/>
              <a:t>Cumela</a:t>
            </a:r>
            <a:r>
              <a:rPr lang="nl-NL" dirty="0"/>
              <a:t>) zitting hebben. Het is dus in beheer van verschillende organisaties die iets te zeggen hebben over de kwaliteit van de landbouw. Ze staan voor veilige voedsel en voeder productie maar ook voor duurzaamheid.  Ze keuren bijvoorbeeld drogen, inkuilen/balen maken, pletten, hakselen, etc.</a:t>
            </a:r>
          </a:p>
          <a:p>
            <a:r>
              <a:rPr lang="nl-NL" dirty="0"/>
              <a:t>Na overdracht aan de afnemer eindigt de verantwoordelijkheid van de teler. </a:t>
            </a:r>
          </a:p>
          <a:p>
            <a:endParaRPr lang="nl-NL" dirty="0"/>
          </a:p>
          <a:p>
            <a:r>
              <a:rPr lang="nl-NL" dirty="0"/>
              <a:t>Dit keurmerk is begin 2005 ontstaan door het samenvoegen van de Voedselveiligheidscertificaten (</a:t>
            </a:r>
            <a:r>
              <a:rPr lang="nl-NL" dirty="0" err="1"/>
              <a:t>VVC’s</a:t>
            </a:r>
            <a:r>
              <a:rPr lang="nl-NL" dirty="0"/>
              <a:t>) voor aardappelen, suikerbieten, industriegroente en granen, zaden en peulvruchten (GZP).</a:t>
            </a:r>
          </a:p>
        </p:txBody>
      </p:sp>
      <p:sp>
        <p:nvSpPr>
          <p:cNvPr id="4" name="Tijdelijke aanduiding voor dianummer 3"/>
          <p:cNvSpPr>
            <a:spLocks noGrp="1"/>
          </p:cNvSpPr>
          <p:nvPr>
            <p:ph type="sldNum" sz="quarter" idx="5"/>
          </p:nvPr>
        </p:nvSpPr>
        <p:spPr/>
        <p:txBody>
          <a:bodyPr/>
          <a:lstStyle/>
          <a:p>
            <a:fld id="{3F227B68-69D0-4A62-9651-508E614A55BD}" type="slidenum">
              <a:rPr lang="nl-NL" smtClean="0"/>
              <a:t>3</a:t>
            </a:fld>
            <a:endParaRPr lang="nl-NL"/>
          </a:p>
        </p:txBody>
      </p:sp>
    </p:spTree>
    <p:extLst>
      <p:ext uri="{BB962C8B-B14F-4D97-AF65-F5344CB8AC3E}">
        <p14:creationId xmlns:p14="http://schemas.microsoft.com/office/powerpoint/2010/main" val="28841977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Het keurmerk ik bedoelt voor akkerbouwers die voeder of consumptie gewassen telen. Als ze het keurmerk hebben weten afnemers van het bedrijf dat het product wat geleverd wordt veilig is. </a:t>
            </a:r>
          </a:p>
        </p:txBody>
      </p:sp>
      <p:sp>
        <p:nvSpPr>
          <p:cNvPr id="4" name="Tijdelijke aanduiding voor dianummer 3"/>
          <p:cNvSpPr>
            <a:spLocks noGrp="1"/>
          </p:cNvSpPr>
          <p:nvPr>
            <p:ph type="sldNum" sz="quarter" idx="5"/>
          </p:nvPr>
        </p:nvSpPr>
        <p:spPr/>
        <p:txBody>
          <a:bodyPr/>
          <a:lstStyle/>
          <a:p>
            <a:fld id="{3F227B68-69D0-4A62-9651-508E614A55BD}" type="slidenum">
              <a:rPr lang="nl-NL" smtClean="0"/>
              <a:t>4</a:t>
            </a:fld>
            <a:endParaRPr lang="nl-NL"/>
          </a:p>
        </p:txBody>
      </p:sp>
    </p:spTree>
    <p:extLst>
      <p:ext uri="{BB962C8B-B14F-4D97-AF65-F5344CB8AC3E}">
        <p14:creationId xmlns:p14="http://schemas.microsoft.com/office/powerpoint/2010/main" val="1627784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Er wordt een onafhankelijke controle uitgevoerd door een CI. Die is erop gericht om vast te stellen dat ook daadwerkelijk de noodzaak geachte beheersmaatregelen in voldoende mate zijn genomen. Ook dienen telers registraties van gebruikte gewasbeschermingsmiddelen, meststoffen en kiemremmingsmiddelen bij te houden ter verificatie van de genomen beheersmaatregelen. </a:t>
            </a:r>
          </a:p>
          <a:p>
            <a:r>
              <a:rPr lang="nl-NL" dirty="0"/>
              <a:t>Bedrijven die met aardappels werken en bedrijven die een duurzaam akkerbouw bedrijf zijn worden jaarlijks gecontroleerd. Dit doen ze omdat deze bedrijven de strengste regels moeten handteren. </a:t>
            </a:r>
          </a:p>
          <a:p>
            <a:r>
              <a:rPr lang="nl-NL" dirty="0"/>
              <a:t>Voor 1e jaar deelnemers of telers die afgekeurd zijn vindt het fysieke bedrijfsbezoek plaats vóór aflevering van de eerste partij.</a:t>
            </a:r>
          </a:p>
          <a:p>
            <a:r>
              <a:rPr lang="nl-NL" dirty="0"/>
              <a:t>Gedurende de teeltfase of het bewaarseizoen zal een aantal telers (10% van de steekproefomvang) een verrassingsbezoek ontvangen (dit kan ook een tweede bezoek zijn voor de aardappelteelt).</a:t>
            </a:r>
          </a:p>
          <a:p>
            <a:endParaRPr lang="nl-NL" dirty="0"/>
          </a:p>
          <a:p>
            <a:r>
              <a:rPr lang="nl-NL" dirty="0"/>
              <a:t>De </a:t>
            </a:r>
            <a:r>
              <a:rPr lang="nl-NL" dirty="0" err="1"/>
              <a:t>CI’s</a:t>
            </a:r>
            <a:r>
              <a:rPr lang="nl-NL" dirty="0"/>
              <a:t> zijn de keurmeesters. Zij moeten natuurlijk ook aan verschillende eisen voldoen.</a:t>
            </a:r>
          </a:p>
          <a:p>
            <a:pPr marL="171450" indent="-171450">
              <a:buFont typeface="Arial" panose="020B0604020202020204" pitchFamily="34" charset="0"/>
              <a:buChar char="•"/>
            </a:pPr>
            <a:r>
              <a:rPr lang="nl-NL" dirty="0"/>
              <a:t>De CI heeft aantoonbare ervaring met controle en certificering in de akkerbouwsector.</a:t>
            </a:r>
          </a:p>
          <a:p>
            <a:pPr marL="171450" indent="-171450">
              <a:buFont typeface="Arial" panose="020B0604020202020204" pitchFamily="34" charset="0"/>
              <a:buChar char="•"/>
            </a:pPr>
            <a:r>
              <a:rPr lang="nl-NL" dirty="0"/>
              <a:t>Aantoonbare kennis van regelgeving in de akkerbouw.</a:t>
            </a:r>
          </a:p>
          <a:p>
            <a:pPr marL="171450" indent="-171450">
              <a:buFont typeface="Arial" panose="020B0604020202020204" pitchFamily="34" charset="0"/>
              <a:buChar char="•"/>
            </a:pPr>
            <a:r>
              <a:rPr lang="nl-NL" dirty="0"/>
              <a:t>De CI rapporteert jaarlijks bevindingen ten aanzien van de certificering (hoeveelheid telers, reden afkeuring) aan het Akkerbouw Certificeringsoverleg.</a:t>
            </a:r>
          </a:p>
          <a:p>
            <a:pPr marL="171450" indent="-171450">
              <a:buFont typeface="Arial" panose="020B0604020202020204" pitchFamily="34" charset="0"/>
              <a:buChar char="•"/>
            </a:pPr>
            <a:r>
              <a:rPr lang="nl-NL" dirty="0"/>
              <a:t>De CI verplicht zich om aanwezig te zijn op een jaarlijks te organiseren harmonisatieoverleg inzake de interpretatie van de eisen.</a:t>
            </a:r>
          </a:p>
          <a:p>
            <a:pPr marL="171450" indent="-171450">
              <a:buFont typeface="Arial" panose="020B0604020202020204" pitchFamily="34" charset="0"/>
              <a:buChar char="•"/>
            </a:pPr>
            <a:r>
              <a:rPr lang="nl-NL" dirty="0"/>
              <a:t>Bereidheid tot het ondergaan van één of meerdere audits vanuit de beheerder van het certificaat</a:t>
            </a:r>
          </a:p>
          <a:p>
            <a:pPr marL="0" indent="0">
              <a:buFont typeface="Arial" panose="020B0604020202020204" pitchFamily="34" charset="0"/>
              <a:buNone/>
            </a:pPr>
            <a:endParaRPr lang="nl-NL" dirty="0"/>
          </a:p>
          <a:p>
            <a:pPr marL="0" indent="0">
              <a:buFont typeface="Arial" panose="020B0604020202020204" pitchFamily="34" charset="0"/>
              <a:buNone/>
            </a:pPr>
            <a:r>
              <a:rPr lang="nl-NL" dirty="0" err="1"/>
              <a:t>CI’s</a:t>
            </a:r>
            <a:r>
              <a:rPr lang="nl-NL" dirty="0"/>
              <a:t> die van start willen gaan met het VVAKK-certificatieschema dienen eerst erkend te worden door het Akkerbouw Certificeringsoverleg. Geïnteresseerde </a:t>
            </a:r>
            <a:r>
              <a:rPr lang="nl-NL" dirty="0" err="1"/>
              <a:t>CI’s</a:t>
            </a:r>
            <a:r>
              <a:rPr lang="nl-NL" dirty="0"/>
              <a:t> kunnen een verzoek indienen bij het Akkerbouw Certificeringsoverleg. Zij dienen zich akkoord te verklaren met de inhoud van het document ‘Criteria voor Controlerende Instanties’, waarin een nadere en volledige uitwerking is opgenomen van alle rechten en plichten van een CI. </a:t>
            </a:r>
          </a:p>
          <a:p>
            <a:endParaRPr lang="nl-NL" dirty="0"/>
          </a:p>
        </p:txBody>
      </p:sp>
      <p:sp>
        <p:nvSpPr>
          <p:cNvPr id="4" name="Tijdelijke aanduiding voor dianummer 3"/>
          <p:cNvSpPr>
            <a:spLocks noGrp="1"/>
          </p:cNvSpPr>
          <p:nvPr>
            <p:ph type="sldNum" sz="quarter" idx="5"/>
          </p:nvPr>
        </p:nvSpPr>
        <p:spPr/>
        <p:txBody>
          <a:bodyPr/>
          <a:lstStyle/>
          <a:p>
            <a:fld id="{3F227B68-69D0-4A62-9651-508E614A55BD}" type="slidenum">
              <a:rPr lang="nl-NL" smtClean="0"/>
              <a:t>5</a:t>
            </a:fld>
            <a:endParaRPr lang="nl-NL"/>
          </a:p>
        </p:txBody>
      </p:sp>
    </p:spTree>
    <p:extLst>
      <p:ext uri="{BB962C8B-B14F-4D97-AF65-F5344CB8AC3E}">
        <p14:creationId xmlns:p14="http://schemas.microsoft.com/office/powerpoint/2010/main" val="2066107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Bij het bedrijfsbezoek worden percelen gecontroleerd maar ook de</a:t>
            </a:r>
          </a:p>
          <a:p>
            <a:r>
              <a:rPr lang="nl-NL" dirty="0"/>
              <a:t>bedrijfsruimten, opslagplaatsen, machines, werktuigen, etc.</a:t>
            </a:r>
          </a:p>
          <a:p>
            <a:r>
              <a:rPr lang="nl-NL" dirty="0"/>
              <a:t>Soms worden monsters genomen voor het residuonderzoek (uitsluitend bij consumptieaardappelen voor chips/frites).</a:t>
            </a:r>
          </a:p>
          <a:p>
            <a:r>
              <a:rPr lang="nl-NL" dirty="0"/>
              <a:t>Bij nieuwe bedrijven die voor het eerst worden gekeurd wordt dat in het teeltseizoen gedaan.</a:t>
            </a:r>
          </a:p>
          <a:p>
            <a:r>
              <a:rPr lang="nl-NL" dirty="0"/>
              <a:t>De CI brengt bij de deelnemers jaarlijks de kosten van deelname in rekening. Deze kosten zijn afhankelijk van: - betreft het een ingangscontrole of </a:t>
            </a:r>
            <a:r>
              <a:rPr lang="nl-NL" dirty="0" err="1"/>
              <a:t>hercontrole</a:t>
            </a:r>
            <a:r>
              <a:rPr lang="nl-NL" dirty="0"/>
              <a:t>; - de controlefrequentie (1:3 jaar en/of jaarlijks); - wel/geen controle bij dienstverleners (loonwerkers, loonbewaarders, enz.).</a:t>
            </a:r>
          </a:p>
          <a:p>
            <a:r>
              <a:rPr lang="nl-NL" dirty="0"/>
              <a:t> Naast de kosten van de CI wordt m.i.v. 2015 per gewascertificaat/module jaarlijks een bedrag in rekening ten behoeve van de beheerder van het VVAK, het Akkerbouw Certificeringsoverleg. Dit bedrag wordt jaarlijks vastgesteld en duidelijk vermeld op de nota van de CI. In 2018 is het tarief € 2,50 per VVC en VVAK-module. </a:t>
            </a:r>
          </a:p>
          <a:p>
            <a:endParaRPr lang="nl-NL" dirty="0"/>
          </a:p>
        </p:txBody>
      </p:sp>
      <p:sp>
        <p:nvSpPr>
          <p:cNvPr id="4" name="Tijdelijke aanduiding voor dianummer 3"/>
          <p:cNvSpPr>
            <a:spLocks noGrp="1"/>
          </p:cNvSpPr>
          <p:nvPr>
            <p:ph type="sldNum" sz="quarter" idx="5"/>
          </p:nvPr>
        </p:nvSpPr>
        <p:spPr/>
        <p:txBody>
          <a:bodyPr/>
          <a:lstStyle/>
          <a:p>
            <a:fld id="{3F227B68-69D0-4A62-9651-508E614A55BD}" type="slidenum">
              <a:rPr lang="nl-NL" smtClean="0"/>
              <a:t>6</a:t>
            </a:fld>
            <a:endParaRPr lang="nl-NL"/>
          </a:p>
        </p:txBody>
      </p:sp>
    </p:spTree>
    <p:extLst>
      <p:ext uri="{BB962C8B-B14F-4D97-AF65-F5344CB8AC3E}">
        <p14:creationId xmlns:p14="http://schemas.microsoft.com/office/powerpoint/2010/main" val="4967206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3F227B68-69D0-4A62-9651-508E614A55BD}" type="slidenum">
              <a:rPr lang="nl-NL" smtClean="0"/>
              <a:t>7</a:t>
            </a:fld>
            <a:endParaRPr lang="nl-NL"/>
          </a:p>
        </p:txBody>
      </p:sp>
    </p:spTree>
    <p:extLst>
      <p:ext uri="{BB962C8B-B14F-4D97-AF65-F5344CB8AC3E}">
        <p14:creationId xmlns:p14="http://schemas.microsoft.com/office/powerpoint/2010/main" val="4069657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092285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48A87A34-81AB-432B-8DAE-1953F412C126}" type="datetimeFigureOut">
              <a:rPr lang="en-US" smtClean="0"/>
              <a:pPr/>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‹nr.›</a:t>
            </a:fld>
            <a:endParaRPr lang="en-US" dirty="0"/>
          </a:p>
        </p:txBody>
      </p:sp>
    </p:spTree>
    <p:extLst>
      <p:ext uri="{BB962C8B-B14F-4D97-AF65-F5344CB8AC3E}">
        <p14:creationId xmlns:p14="http://schemas.microsoft.com/office/powerpoint/2010/main" val="4269084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48A87A34-81AB-432B-8DAE-1953F412C126}" type="datetimeFigureOut">
              <a:rPr lang="en-US" smtClean="0"/>
              <a:pPr/>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413784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48A87A34-81AB-432B-8DAE-1953F412C126}" type="datetimeFigureOut">
              <a:rPr lang="en-US" smtClean="0"/>
              <a:pPr/>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‹nr.›</a:t>
            </a:fld>
            <a:endParaRPr lang="en-US" dirty="0"/>
          </a:p>
        </p:txBody>
      </p:sp>
    </p:spTree>
    <p:extLst>
      <p:ext uri="{BB962C8B-B14F-4D97-AF65-F5344CB8AC3E}">
        <p14:creationId xmlns:p14="http://schemas.microsoft.com/office/powerpoint/2010/main" val="30833615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48A87A34-81AB-432B-8DAE-1953F412C126}" type="datetimeFigureOut">
              <a:rPr lang="en-US" smtClean="0"/>
              <a:pPr/>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691836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48A87A34-81AB-432B-8DAE-1953F412C126}" type="datetimeFigureOut">
              <a:rPr lang="en-US" smtClean="0"/>
              <a:pPr/>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‹nr.›</a:t>
            </a:fld>
            <a:endParaRPr lang="en-US" dirty="0"/>
          </a:p>
        </p:txBody>
      </p:sp>
    </p:spTree>
    <p:extLst>
      <p:ext uri="{BB962C8B-B14F-4D97-AF65-F5344CB8AC3E}">
        <p14:creationId xmlns:p14="http://schemas.microsoft.com/office/powerpoint/2010/main" val="27665541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104561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2111827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2180566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48A87A34-81AB-432B-8DAE-1953F412C126}" type="datetimeFigureOut">
              <a:rPr lang="en-US" smtClean="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880711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7303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606446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641534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3357203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smtClean="0"/>
              <a:t>3/19/2020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487495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smtClean="0"/>
              <a:t>3/19/2020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2537816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3/19/2020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‹nr.›</a:t>
            </a:fld>
            <a:endParaRPr lang="en-US" dirty="0"/>
          </a:p>
        </p:txBody>
      </p:sp>
    </p:spTree>
    <p:extLst>
      <p:ext uri="{BB962C8B-B14F-4D97-AF65-F5344CB8AC3E}">
        <p14:creationId xmlns:p14="http://schemas.microsoft.com/office/powerpoint/2010/main" val="274848790"/>
      </p:ext>
    </p:extLst>
  </p:cSld>
  <p:clrMap bg1="dk1" tx1="lt1" bg2="dk2"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95B3A4-1815-4F6D-BBEF-64BDE995926F}"/>
              </a:ext>
            </a:extLst>
          </p:cNvPr>
          <p:cNvSpPr>
            <a:spLocks noGrp="1"/>
          </p:cNvSpPr>
          <p:nvPr>
            <p:ph type="ctrTitle"/>
          </p:nvPr>
        </p:nvSpPr>
        <p:spPr/>
        <p:txBody>
          <a:bodyPr/>
          <a:lstStyle/>
          <a:p>
            <a:r>
              <a:rPr lang="nl-NL" dirty="0"/>
              <a:t>Voedsel- en Voederveiligheid Akkerbouw (VVAK) </a:t>
            </a:r>
          </a:p>
        </p:txBody>
      </p:sp>
      <p:sp>
        <p:nvSpPr>
          <p:cNvPr id="3" name="Ondertitel 2">
            <a:extLst>
              <a:ext uri="{FF2B5EF4-FFF2-40B4-BE49-F238E27FC236}">
                <a16:creationId xmlns:a16="http://schemas.microsoft.com/office/drawing/2014/main" id="{DEBC624C-1B0B-4502-8692-D226FF82DA88}"/>
              </a:ext>
            </a:extLst>
          </p:cNvPr>
          <p:cNvSpPr>
            <a:spLocks noGrp="1"/>
          </p:cNvSpPr>
          <p:nvPr>
            <p:ph type="subTitle" idx="1"/>
          </p:nvPr>
        </p:nvSpPr>
        <p:spPr/>
        <p:txBody>
          <a:bodyPr/>
          <a:lstStyle/>
          <a:p>
            <a:r>
              <a:rPr lang="nl-NL" dirty="0"/>
              <a:t>Henrie </a:t>
            </a:r>
            <a:r>
              <a:rPr lang="nl-NL" dirty="0" err="1"/>
              <a:t>verlouw</a:t>
            </a:r>
            <a:r>
              <a:rPr lang="nl-NL" dirty="0"/>
              <a:t>, bram </a:t>
            </a:r>
            <a:r>
              <a:rPr lang="nl-NL" dirty="0" err="1"/>
              <a:t>verbruggen</a:t>
            </a:r>
            <a:r>
              <a:rPr lang="nl-NL" dirty="0"/>
              <a:t>, Jip van Rooij </a:t>
            </a:r>
          </a:p>
        </p:txBody>
      </p:sp>
    </p:spTree>
    <p:extLst>
      <p:ext uri="{BB962C8B-B14F-4D97-AF65-F5344CB8AC3E}">
        <p14:creationId xmlns:p14="http://schemas.microsoft.com/office/powerpoint/2010/main" val="96332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F43A91-E22D-4BF8-9A47-ABBAD5AAA58D}"/>
              </a:ext>
            </a:extLst>
          </p:cNvPr>
          <p:cNvSpPr>
            <a:spLocks noGrp="1"/>
          </p:cNvSpPr>
          <p:nvPr>
            <p:ph type="title"/>
          </p:nvPr>
        </p:nvSpPr>
        <p:spPr/>
        <p:txBody>
          <a:bodyPr/>
          <a:lstStyle/>
          <a:p>
            <a:r>
              <a:rPr lang="nl-NL" dirty="0"/>
              <a:t>Inhoud </a:t>
            </a:r>
          </a:p>
        </p:txBody>
      </p:sp>
      <p:sp>
        <p:nvSpPr>
          <p:cNvPr id="3" name="Tijdelijke aanduiding voor inhoud 2">
            <a:extLst>
              <a:ext uri="{FF2B5EF4-FFF2-40B4-BE49-F238E27FC236}">
                <a16:creationId xmlns:a16="http://schemas.microsoft.com/office/drawing/2014/main" id="{FDAB93AF-A40E-4934-A0C5-44B3EDECEE73}"/>
              </a:ext>
            </a:extLst>
          </p:cNvPr>
          <p:cNvSpPr>
            <a:spLocks noGrp="1"/>
          </p:cNvSpPr>
          <p:nvPr>
            <p:ph idx="1"/>
          </p:nvPr>
        </p:nvSpPr>
        <p:spPr/>
        <p:txBody>
          <a:bodyPr/>
          <a:lstStyle/>
          <a:p>
            <a:r>
              <a:rPr lang="nl-NL" dirty="0"/>
              <a:t>Ontstaan en doel </a:t>
            </a:r>
          </a:p>
          <a:p>
            <a:r>
              <a:rPr lang="nl-NL" dirty="0"/>
              <a:t>Doelgroep </a:t>
            </a:r>
          </a:p>
          <a:p>
            <a:r>
              <a:rPr lang="nl-NL" dirty="0"/>
              <a:t>Wie keurt en hoe vaak</a:t>
            </a:r>
          </a:p>
          <a:p>
            <a:r>
              <a:rPr lang="nl-NL" dirty="0"/>
              <a:t>Eisen</a:t>
            </a:r>
          </a:p>
          <a:p>
            <a:r>
              <a:rPr lang="nl-NL" dirty="0"/>
              <a:t>Waarom </a:t>
            </a:r>
          </a:p>
          <a:p>
            <a:endParaRPr lang="nl-NL" dirty="0"/>
          </a:p>
        </p:txBody>
      </p:sp>
    </p:spTree>
    <p:extLst>
      <p:ext uri="{BB962C8B-B14F-4D97-AF65-F5344CB8AC3E}">
        <p14:creationId xmlns:p14="http://schemas.microsoft.com/office/powerpoint/2010/main" val="2985382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D27C71-436F-41B8-984D-FF286840BC49}"/>
              </a:ext>
            </a:extLst>
          </p:cNvPr>
          <p:cNvSpPr>
            <a:spLocks noGrp="1"/>
          </p:cNvSpPr>
          <p:nvPr>
            <p:ph type="title"/>
          </p:nvPr>
        </p:nvSpPr>
        <p:spPr/>
        <p:txBody>
          <a:bodyPr/>
          <a:lstStyle/>
          <a:p>
            <a:r>
              <a:rPr lang="nl-NL" dirty="0"/>
              <a:t>Ontstaan en doel</a:t>
            </a:r>
          </a:p>
        </p:txBody>
      </p:sp>
      <p:sp>
        <p:nvSpPr>
          <p:cNvPr id="3" name="Ondertitel 2">
            <a:extLst>
              <a:ext uri="{FF2B5EF4-FFF2-40B4-BE49-F238E27FC236}">
                <a16:creationId xmlns:a16="http://schemas.microsoft.com/office/drawing/2014/main" id="{E05C6A08-32BF-4056-B97A-FC51453C4638}"/>
              </a:ext>
            </a:extLst>
          </p:cNvPr>
          <p:cNvSpPr>
            <a:spLocks noGrp="1"/>
          </p:cNvSpPr>
          <p:nvPr>
            <p:ph idx="1"/>
          </p:nvPr>
        </p:nvSpPr>
        <p:spPr/>
        <p:txBody>
          <a:bodyPr/>
          <a:lstStyle/>
          <a:p>
            <a:pPr marL="342900" indent="-342900">
              <a:buFont typeface="Arial" panose="020B0604020202020204" pitchFamily="34" charset="0"/>
              <a:buChar char="•"/>
            </a:pPr>
            <a:r>
              <a:rPr lang="nl-NL" dirty="0"/>
              <a:t>Akkerbouw Certificeringsoverleg</a:t>
            </a:r>
          </a:p>
          <a:p>
            <a:pPr marL="342900" indent="-342900">
              <a:buFont typeface="Arial" panose="020B0604020202020204" pitchFamily="34" charset="0"/>
              <a:buChar char="•"/>
            </a:pPr>
            <a:r>
              <a:rPr lang="nl-NL" dirty="0"/>
              <a:t>2005 ontstaan samenvoegen voedselveiligheidscertificaten (</a:t>
            </a:r>
            <a:r>
              <a:rPr lang="nl-NL" dirty="0" err="1"/>
              <a:t>VVC’s</a:t>
            </a:r>
            <a:r>
              <a:rPr lang="nl-NL" dirty="0"/>
              <a:t>) </a:t>
            </a:r>
          </a:p>
          <a:p>
            <a:endParaRPr lang="nl-NL" dirty="0"/>
          </a:p>
          <a:p>
            <a:pPr marL="342900" indent="-342900">
              <a:buFont typeface="Arial" panose="020B0604020202020204" pitchFamily="34" charset="0"/>
              <a:buChar char="•"/>
            </a:pPr>
            <a:endParaRPr lang="nl-NL" dirty="0"/>
          </a:p>
        </p:txBody>
      </p:sp>
    </p:spTree>
    <p:extLst>
      <p:ext uri="{BB962C8B-B14F-4D97-AF65-F5344CB8AC3E}">
        <p14:creationId xmlns:p14="http://schemas.microsoft.com/office/powerpoint/2010/main" val="3375063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12">
            <a:extLst>
              <a:ext uri="{FF2B5EF4-FFF2-40B4-BE49-F238E27FC236}">
                <a16:creationId xmlns:a16="http://schemas.microsoft.com/office/drawing/2014/main" id="{14D16F1A-5D78-4402-81FF-31A98AFD6B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el 3">
            <a:extLst>
              <a:ext uri="{FF2B5EF4-FFF2-40B4-BE49-F238E27FC236}">
                <a16:creationId xmlns:a16="http://schemas.microsoft.com/office/drawing/2014/main" id="{4987CD4D-704D-4607-83D2-EC94E0CF46D4}"/>
              </a:ext>
            </a:extLst>
          </p:cNvPr>
          <p:cNvSpPr>
            <a:spLocks noGrp="1"/>
          </p:cNvSpPr>
          <p:nvPr>
            <p:ph type="title"/>
          </p:nvPr>
        </p:nvSpPr>
        <p:spPr>
          <a:xfrm>
            <a:off x="1286933" y="609600"/>
            <a:ext cx="10197494" cy="1099457"/>
          </a:xfrm>
        </p:spPr>
        <p:txBody>
          <a:bodyPr>
            <a:normAutofit/>
          </a:bodyPr>
          <a:lstStyle/>
          <a:p>
            <a:r>
              <a:rPr lang="nl-NL" dirty="0"/>
              <a:t>doelgroep</a:t>
            </a:r>
          </a:p>
        </p:txBody>
      </p:sp>
      <p:sp>
        <p:nvSpPr>
          <p:cNvPr id="20" name="Isosceles Triangle 14">
            <a:extLst>
              <a:ext uri="{FF2B5EF4-FFF2-40B4-BE49-F238E27FC236}">
                <a16:creationId xmlns:a16="http://schemas.microsoft.com/office/drawing/2014/main" id="{1B2FB7F0-6A45-43E8-88A7-48E46E6D48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16">
            <a:extLst>
              <a:ext uri="{FF2B5EF4-FFF2-40B4-BE49-F238E27FC236}">
                <a16:creationId xmlns:a16="http://schemas.microsoft.com/office/drawing/2014/main" id="{6BA9C607-662B-4FBB-A3F3-CF593AD736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22" name="Tijdelijke aanduiding voor tekst 5">
            <a:extLst>
              <a:ext uri="{FF2B5EF4-FFF2-40B4-BE49-F238E27FC236}">
                <a16:creationId xmlns:a16="http://schemas.microsoft.com/office/drawing/2014/main" id="{D62A7898-0C6A-451B-B207-AB72C0ADA9D7}"/>
              </a:ext>
            </a:extLst>
          </p:cNvPr>
          <p:cNvGraphicFramePr>
            <a:graphicFrameLocks noGrp="1"/>
          </p:cNvGraphicFramePr>
          <p:nvPr>
            <p:ph idx="1"/>
            <p:extLst>
              <p:ext uri="{D42A27DB-BD31-4B8C-83A1-F6EECF244321}">
                <p14:modId xmlns:p14="http://schemas.microsoft.com/office/powerpoint/2010/main" val="3155631587"/>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25313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F7A903-1C63-415A-A8C4-3AAC5F125CC9}"/>
              </a:ext>
            </a:extLst>
          </p:cNvPr>
          <p:cNvSpPr>
            <a:spLocks noGrp="1"/>
          </p:cNvSpPr>
          <p:nvPr>
            <p:ph type="title"/>
          </p:nvPr>
        </p:nvSpPr>
        <p:spPr/>
        <p:txBody>
          <a:bodyPr/>
          <a:lstStyle/>
          <a:p>
            <a:r>
              <a:rPr lang="nl-NL" dirty="0"/>
              <a:t>Wie keurt en hoe vaak </a:t>
            </a:r>
          </a:p>
        </p:txBody>
      </p:sp>
      <p:sp>
        <p:nvSpPr>
          <p:cNvPr id="4" name="Tijdelijke aanduiding voor tekst 3">
            <a:extLst>
              <a:ext uri="{FF2B5EF4-FFF2-40B4-BE49-F238E27FC236}">
                <a16:creationId xmlns:a16="http://schemas.microsoft.com/office/drawing/2014/main" id="{A49B7623-F7EE-4D06-8BA6-80E9C9A1A5F9}"/>
              </a:ext>
            </a:extLst>
          </p:cNvPr>
          <p:cNvSpPr>
            <a:spLocks noGrp="1"/>
          </p:cNvSpPr>
          <p:nvPr>
            <p:ph idx="1"/>
          </p:nvPr>
        </p:nvSpPr>
        <p:spPr/>
        <p:txBody>
          <a:bodyPr/>
          <a:lstStyle/>
          <a:p>
            <a:r>
              <a:rPr lang="nl-NL" dirty="0"/>
              <a:t>Eens in de 3 jaar </a:t>
            </a:r>
          </a:p>
          <a:p>
            <a:r>
              <a:rPr lang="nl-NL" dirty="0"/>
              <a:t>Aardappelen (voor frites en chips) jaarlijks </a:t>
            </a:r>
          </a:p>
          <a:p>
            <a:r>
              <a:rPr lang="nl-NL" dirty="0"/>
              <a:t>‘duurzaam akkerbouw bedrijf’ jaarlijks </a:t>
            </a:r>
          </a:p>
          <a:p>
            <a:r>
              <a:rPr lang="nl-NL" dirty="0"/>
              <a:t>Na een afkeuring van vorig jaar </a:t>
            </a:r>
            <a:r>
              <a:rPr lang="nl-NL" dirty="0">
                <a:sym typeface="Wingdings" panose="05000000000000000000" pitchFamily="2" charset="2"/>
              </a:rPr>
              <a:t> keuring tijdens teeltseizoen</a:t>
            </a:r>
          </a:p>
          <a:p>
            <a:r>
              <a:rPr lang="nl-NL" dirty="0">
                <a:sym typeface="Wingdings" panose="05000000000000000000" pitchFamily="2" charset="2"/>
              </a:rPr>
              <a:t>Jaarlijks verassingsbezoek bij 10% van de telers </a:t>
            </a:r>
          </a:p>
          <a:p>
            <a:r>
              <a:rPr lang="nl-NL" dirty="0">
                <a:sym typeface="Wingdings" panose="05000000000000000000" pitchFamily="2" charset="2"/>
              </a:rPr>
              <a:t>CI</a:t>
            </a:r>
          </a:p>
          <a:p>
            <a:endParaRPr lang="nl-NL" dirty="0">
              <a:sym typeface="Wingdings" panose="05000000000000000000" pitchFamily="2" charset="2"/>
            </a:endParaRPr>
          </a:p>
          <a:p>
            <a:endParaRPr lang="nl-NL" dirty="0"/>
          </a:p>
          <a:p>
            <a:endParaRPr lang="nl-NL" dirty="0"/>
          </a:p>
        </p:txBody>
      </p:sp>
    </p:spTree>
    <p:extLst>
      <p:ext uri="{BB962C8B-B14F-4D97-AF65-F5344CB8AC3E}">
        <p14:creationId xmlns:p14="http://schemas.microsoft.com/office/powerpoint/2010/main" val="3206194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275A2A-2E1C-48B8-92F0-DAEDAD190620}"/>
              </a:ext>
            </a:extLst>
          </p:cNvPr>
          <p:cNvSpPr>
            <a:spLocks noGrp="1"/>
          </p:cNvSpPr>
          <p:nvPr>
            <p:ph type="title"/>
          </p:nvPr>
        </p:nvSpPr>
        <p:spPr/>
        <p:txBody>
          <a:bodyPr/>
          <a:lstStyle/>
          <a:p>
            <a:r>
              <a:rPr lang="nl-NL" dirty="0"/>
              <a:t>Eisen </a:t>
            </a:r>
          </a:p>
        </p:txBody>
      </p:sp>
      <p:sp>
        <p:nvSpPr>
          <p:cNvPr id="4" name="Tijdelijke aanduiding voor tekst 3">
            <a:extLst>
              <a:ext uri="{FF2B5EF4-FFF2-40B4-BE49-F238E27FC236}">
                <a16:creationId xmlns:a16="http://schemas.microsoft.com/office/drawing/2014/main" id="{4E0C38C6-846E-453A-857C-DFC3611A5A3B}"/>
              </a:ext>
            </a:extLst>
          </p:cNvPr>
          <p:cNvSpPr>
            <a:spLocks noGrp="1"/>
          </p:cNvSpPr>
          <p:nvPr>
            <p:ph idx="1"/>
          </p:nvPr>
        </p:nvSpPr>
        <p:spPr/>
        <p:txBody>
          <a:bodyPr>
            <a:normAutofit/>
          </a:bodyPr>
          <a:lstStyle/>
          <a:p>
            <a:r>
              <a:rPr lang="nl-NL" dirty="0"/>
              <a:t>Eens in de 3 jaar of jaarlijkse controle </a:t>
            </a:r>
          </a:p>
          <a:p>
            <a:r>
              <a:rPr lang="nl-NL" dirty="0"/>
              <a:t>Bij eerste keer controle moet dit ín het teeltseizoen</a:t>
            </a:r>
          </a:p>
          <a:p>
            <a:r>
              <a:rPr lang="nl-NL" dirty="0"/>
              <a:t>Anders binnen 6 maanden voor het verlopen </a:t>
            </a:r>
          </a:p>
          <a:p>
            <a:r>
              <a:rPr lang="nl-NL" dirty="0"/>
              <a:t>kosten</a:t>
            </a:r>
          </a:p>
        </p:txBody>
      </p:sp>
    </p:spTree>
    <p:extLst>
      <p:ext uri="{BB962C8B-B14F-4D97-AF65-F5344CB8AC3E}">
        <p14:creationId xmlns:p14="http://schemas.microsoft.com/office/powerpoint/2010/main" val="1329587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114449-30EC-473A-89C9-849D89F94198}"/>
              </a:ext>
            </a:extLst>
          </p:cNvPr>
          <p:cNvSpPr>
            <a:spLocks noGrp="1"/>
          </p:cNvSpPr>
          <p:nvPr>
            <p:ph type="title"/>
          </p:nvPr>
        </p:nvSpPr>
        <p:spPr/>
        <p:txBody>
          <a:bodyPr/>
          <a:lstStyle/>
          <a:p>
            <a:r>
              <a:rPr lang="nl-NL" dirty="0"/>
              <a:t>Waarom </a:t>
            </a:r>
          </a:p>
        </p:txBody>
      </p:sp>
      <p:sp>
        <p:nvSpPr>
          <p:cNvPr id="5" name="Tijdelijke aanduiding voor inhoud 4">
            <a:extLst>
              <a:ext uri="{FF2B5EF4-FFF2-40B4-BE49-F238E27FC236}">
                <a16:creationId xmlns:a16="http://schemas.microsoft.com/office/drawing/2014/main" id="{11F14C8C-D7C6-46AF-A5F7-330818E597A1}"/>
              </a:ext>
            </a:extLst>
          </p:cNvPr>
          <p:cNvSpPr>
            <a:spLocks noGrp="1"/>
          </p:cNvSpPr>
          <p:nvPr>
            <p:ph idx="1"/>
          </p:nvPr>
        </p:nvSpPr>
        <p:spPr/>
        <p:txBody>
          <a:bodyPr/>
          <a:lstStyle/>
          <a:p>
            <a:r>
              <a:rPr lang="nl-NL" dirty="0"/>
              <a:t>Voedsel en voederkwaliteit waarborgen </a:t>
            </a:r>
          </a:p>
          <a:p>
            <a:r>
              <a:rPr lang="nl-NL" dirty="0"/>
              <a:t>Aannemers laten zien dat je een goed product verkoopt </a:t>
            </a:r>
          </a:p>
          <a:p>
            <a:endParaRPr lang="nl-NL" dirty="0"/>
          </a:p>
        </p:txBody>
      </p:sp>
    </p:spTree>
    <p:extLst>
      <p:ext uri="{BB962C8B-B14F-4D97-AF65-F5344CB8AC3E}">
        <p14:creationId xmlns:p14="http://schemas.microsoft.com/office/powerpoint/2010/main" val="235930616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782</Words>
  <Application>Microsoft Office PowerPoint</Application>
  <PresentationFormat>Breedbeeld</PresentationFormat>
  <Paragraphs>61</Paragraphs>
  <Slides>7</Slides>
  <Notes>6</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vt:i4>
      </vt:variant>
    </vt:vector>
  </HeadingPairs>
  <TitlesOfParts>
    <vt:vector size="12" baseType="lpstr">
      <vt:lpstr>Arial</vt:lpstr>
      <vt:lpstr>Calibri</vt:lpstr>
      <vt:lpstr>Trebuchet MS</vt:lpstr>
      <vt:lpstr>Wingdings 3</vt:lpstr>
      <vt:lpstr>Facet</vt:lpstr>
      <vt:lpstr>Voedsel- en Voederveiligheid Akkerbouw (VVAK) </vt:lpstr>
      <vt:lpstr>Inhoud </vt:lpstr>
      <vt:lpstr>Ontstaan en doel</vt:lpstr>
      <vt:lpstr>doelgroep</vt:lpstr>
      <vt:lpstr>Wie keurt en hoe vaak </vt:lpstr>
      <vt:lpstr>Eisen </vt:lpstr>
      <vt:lpstr>Waarom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Voedsel- en Voederveiligheid Akkerbouw (VVAK)</dc:title>
  <dc:creator>Jip van Rooij</dc:creator>
  <cp:lastModifiedBy>bram verbruggen</cp:lastModifiedBy>
  <cp:revision>7</cp:revision>
  <dcterms:created xsi:type="dcterms:W3CDTF">2020-03-18T21:00:33Z</dcterms:created>
  <dcterms:modified xsi:type="dcterms:W3CDTF">2020-03-19T11:20:55Z</dcterms:modified>
</cp:coreProperties>
</file>